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4"/>
  </p:notesMasterIdLst>
  <p:sldIdLst>
    <p:sldId id="309" r:id="rId3"/>
    <p:sldId id="278" r:id="rId4"/>
    <p:sldId id="281" r:id="rId5"/>
    <p:sldId id="280" r:id="rId6"/>
    <p:sldId id="297" r:id="rId7"/>
    <p:sldId id="299" r:id="rId8"/>
    <p:sldId id="310" r:id="rId9"/>
    <p:sldId id="311" r:id="rId10"/>
    <p:sldId id="312" r:id="rId11"/>
    <p:sldId id="282" r:id="rId12"/>
    <p:sldId id="298" r:id="rId13"/>
    <p:sldId id="316" r:id="rId14"/>
    <p:sldId id="318" r:id="rId15"/>
    <p:sldId id="317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287" r:id="rId27"/>
    <p:sldId id="289" r:id="rId28"/>
    <p:sldId id="288" r:id="rId29"/>
    <p:sldId id="291" r:id="rId30"/>
    <p:sldId id="300" r:id="rId31"/>
    <p:sldId id="313" r:id="rId32"/>
    <p:sldId id="31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8E93AD-2789-42C3-ADF7-049EB97F5880}" type="datetime2">
              <a:rPr lang="en-US" smtClean="0"/>
              <a:pPr/>
              <a:t>Wednesday, October 28,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2C351-8267-4AAE-91AA-509D97A55DF0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58A7E-C809-486C-BDFC-D808E7794510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30041-862F-4F66-A666-BC5240E02727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C6832-AE4A-4A3D-A463-3A572B3FC92F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CB159-B191-4DE1-B6FA-7B024B504479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BDECD-CE4A-4CE1-9FB8-9F4FA7A5A255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F2643-F834-4E70-91ED-F5E40CF31441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C0800-F15C-4CF7-9D93-65B109E1CBE7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724F9A-CCAA-483B-8DA4-F4C0EB3FB56E}" type="datetime2">
              <a:rPr lang="en-US" smtClean="0"/>
              <a:pPr/>
              <a:t>Wednesday, October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B13FC9-5D0D-460C-8A28-0883E26AA453}" type="datetime2">
              <a:rPr lang="en-US" smtClean="0"/>
              <a:pPr/>
              <a:t>Wednesday, October 28,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B608F1F0-A61B-4443-9A3C-1CE30BBD8225}" type="datetime2">
              <a:rPr lang="en-US" smtClean="0"/>
              <a:pPr/>
              <a:t>Wednesday, October 28,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fontScale="92500" lnSpcReduction="10000"/>
          </a:bodyPr>
          <a:lstStyle/>
          <a:p>
            <a:r>
              <a:rPr lang="it-IT" sz="2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3200" dirty="0" smtClean="0"/>
              <a:t>Tipi di dato pila e coda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La seguente interfaccia definisce le operazioni di interesse di una pila</a:t>
            </a:r>
          </a:p>
          <a:p>
            <a:pPr lvl="1">
              <a:buNone/>
            </a:pP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Stack.java</a:t>
            </a:r>
            <a:endParaRPr lang="it-IT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2400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interface Stack&lt;T&gt;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void push(T item);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T pop();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T peek(); 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size();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Stack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Implementazione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LinkedList</a:t>
            </a:r>
            <a:r>
              <a:rPr lang="en-US" dirty="0" smtClean="0"/>
              <a:t>: lo stack “</a:t>
            </a:r>
            <a:r>
              <a:rPr lang="en-US" dirty="0" err="1" smtClean="0"/>
              <a:t>delega</a:t>
            </a:r>
            <a:r>
              <a:rPr lang="en-US" dirty="0" smtClean="0"/>
              <a:t>” </a:t>
            </a:r>
            <a:r>
              <a:rPr lang="en-US" dirty="0" err="1" smtClean="0"/>
              <a:t>banalmente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SimpleStack.java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</a:t>
            </a:r>
            <a:r>
              <a:rPr lang="it-IT" dirty="0" err="1" smtClean="0"/>
              <a:t>array</a:t>
            </a:r>
            <a:r>
              <a:rPr lang="it-IT" dirty="0" smtClean="0"/>
              <a:t> (tecnica del raddoppiamento-dimezzamento)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ArrayStack.java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liste collegate semplici</a:t>
            </a:r>
          </a:p>
          <a:p>
            <a:pPr marL="603504" lvl="2" indent="-256032">
              <a:spcBef>
                <a:spcPts val="400"/>
              </a:spcBef>
              <a:buSzPct val="65000"/>
              <a:buNone/>
            </a:pPr>
            <a:r>
              <a:rPr lang="it-IT" sz="23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3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LinkedStack.java</a:t>
            </a:r>
            <a:endParaRPr lang="it-IT" sz="23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Implementazioni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Javadoc</a:t>
            </a:r>
            <a:r>
              <a:rPr lang="it-IT" dirty="0" smtClean="0"/>
              <a:t> è uno strumento che permette di documentare i sorgenti di un programma all’interno dei sorgenti stessi.</a:t>
            </a:r>
          </a:p>
          <a:p>
            <a:r>
              <a:rPr lang="it-IT" dirty="0" smtClean="0"/>
              <a:t>Anziché scrivere la documentazione di un programma in un file separato, il programmatore inserisce nel codice sorgente dei commenti in un formato particolare.</a:t>
            </a:r>
          </a:p>
          <a:p>
            <a:r>
              <a:rPr lang="it-IT" dirty="0" smtClean="0"/>
              <a:t>Tali commenti vengono estratti dal programma </a:t>
            </a:r>
            <a:r>
              <a:rPr lang="it-IT" dirty="0" err="1" smtClean="0"/>
              <a:t>javadoc</a:t>
            </a:r>
            <a:r>
              <a:rPr lang="it-IT" dirty="0" smtClean="0"/>
              <a:t> che li converte in un formato più semplice per la consultazione (HTML o PDF, ad esempio)</a:t>
            </a: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Javadoc</a:t>
            </a:r>
            <a:r>
              <a:rPr lang="it-IT" dirty="0" smtClean="0"/>
              <a:t> (breve introduzione)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generale, si dovrebbe commentare tutto ciò che utile per far comprendere il proprio codice ai colleghi e, per gli aspetti più generali, agli utenti.</a:t>
            </a:r>
          </a:p>
          <a:p>
            <a:r>
              <a:rPr lang="it-IT" dirty="0" smtClean="0"/>
              <a:t>Un commento </a:t>
            </a:r>
            <a:r>
              <a:rPr lang="it-IT" dirty="0" err="1" smtClean="0"/>
              <a:t>Javadoc</a:t>
            </a:r>
            <a:r>
              <a:rPr lang="it-IT" dirty="0" smtClean="0"/>
              <a:t> è pensato solo per descrivere le funzionalità o i principi di un package/classe/interfaccia/metodo.</a:t>
            </a:r>
          </a:p>
          <a:p>
            <a:r>
              <a:rPr lang="it-IT" dirty="0" smtClean="0"/>
              <a:t>Un commento </a:t>
            </a:r>
            <a:r>
              <a:rPr lang="it-IT" dirty="0" err="1" smtClean="0"/>
              <a:t>Javadoc</a:t>
            </a:r>
            <a:r>
              <a:rPr lang="it-IT" dirty="0" smtClean="0"/>
              <a:t> non è pensato per “spiegare” pezzi di codice. Questi commenti, anche se sono in formato </a:t>
            </a:r>
            <a:r>
              <a:rPr lang="it-IT" dirty="0" err="1" smtClean="0"/>
              <a:t>Javadoc</a:t>
            </a:r>
            <a:r>
              <a:rPr lang="it-IT" dirty="0" smtClean="0"/>
              <a:t>, non sono mai estratti dal comando </a:t>
            </a:r>
            <a:r>
              <a:rPr lang="it-IT" dirty="0" err="1" smtClean="0"/>
              <a:t>javadoc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documentazione minima dovrebbe comprendere la descrizione di ciascun </a:t>
            </a:r>
            <a:r>
              <a:rPr lang="it-IT" b="1" dirty="0" smtClean="0"/>
              <a:t>package, classe, interfaccia, metodo pubblico, attributo pubblico.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Javadoc</a:t>
            </a:r>
            <a:r>
              <a:rPr lang="it-IT" sz="2800" dirty="0" smtClean="0"/>
              <a:t> (breve introduzione)</a:t>
            </a:r>
            <a:endParaRPr lang="it-IT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579" y="1556792"/>
            <a:ext cx="8060877" cy="447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800" dirty="0" err="1" smtClean="0"/>
              <a:t>Javadoc</a:t>
            </a:r>
            <a:r>
              <a:rPr lang="it-IT" sz="2800" dirty="0" smtClean="0"/>
              <a:t> (breve introduzione)</a:t>
            </a:r>
            <a:endParaRPr lang="it-IT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Un commento </a:t>
            </a:r>
            <a:r>
              <a:rPr lang="it-IT" dirty="0" err="1" smtClean="0"/>
              <a:t>Javadoc</a:t>
            </a:r>
            <a:r>
              <a:rPr lang="it-IT" dirty="0" smtClean="0"/>
              <a:t>:</a:t>
            </a:r>
          </a:p>
          <a:p>
            <a:r>
              <a:rPr lang="it-IT" dirty="0" smtClean="0"/>
              <a:t>è sempre posto subito prima della dichiarazione della </a:t>
            </a:r>
            <a:r>
              <a:rPr lang="it-IT" b="1" dirty="0" smtClean="0"/>
              <a:t>classe, interfaccia, metodo, attributo.</a:t>
            </a:r>
          </a:p>
          <a:p>
            <a:r>
              <a:rPr lang="it-IT" dirty="0" smtClean="0"/>
              <a:t>deve descrivere in modo sintetico lo scopo dell’oggetto che si sta documentando.</a:t>
            </a:r>
          </a:p>
          <a:p>
            <a:r>
              <a:rPr lang="it-IT" dirty="0" smtClean="0"/>
              <a:t>può contenere </a:t>
            </a:r>
            <a:r>
              <a:rPr lang="it-IT" dirty="0" err="1" smtClean="0"/>
              <a:t>tag</a:t>
            </a:r>
            <a:r>
              <a:rPr lang="it-IT" dirty="0" smtClean="0"/>
              <a:t> HTML per aiutare la formattazione, anche se si sconsiglia di adottare </a:t>
            </a:r>
            <a:r>
              <a:rPr lang="it-IT" dirty="0" err="1" smtClean="0"/>
              <a:t>tag</a:t>
            </a:r>
            <a:r>
              <a:rPr lang="it-IT" dirty="0" smtClean="0"/>
              <a:t> di presentazione come &lt;b&gt;, &lt;i&gt;, ecc in favore di </a:t>
            </a:r>
            <a:r>
              <a:rPr lang="it-IT" dirty="0" err="1" smtClean="0"/>
              <a:t>tag</a:t>
            </a:r>
            <a:r>
              <a:rPr lang="it-IT" dirty="0" smtClean="0"/>
              <a:t> di struttura come &lt;strong&gt;, &lt;</a:t>
            </a:r>
            <a:r>
              <a:rPr lang="it-IT" dirty="0" err="1" smtClean="0"/>
              <a:t>em</a:t>
            </a:r>
            <a:r>
              <a:rPr lang="it-IT" dirty="0" smtClean="0"/>
              <a:t>&gt;, ecc</a:t>
            </a:r>
          </a:p>
          <a:p>
            <a:r>
              <a:rPr lang="it-IT" dirty="0" smtClean="0"/>
              <a:t>può contenere </a:t>
            </a:r>
            <a:r>
              <a:rPr lang="it-IT" dirty="0" err="1" smtClean="0"/>
              <a:t>tag</a:t>
            </a:r>
            <a:r>
              <a:rPr lang="it-IT" dirty="0" smtClean="0"/>
              <a:t> speciali (prossime slide) che aiutano a organizzare meglio il commento.</a:t>
            </a:r>
          </a:p>
          <a:p>
            <a:r>
              <a:rPr lang="it-IT" dirty="0" smtClean="0"/>
              <a:t>Un commento </a:t>
            </a:r>
            <a:r>
              <a:rPr lang="it-IT" dirty="0" err="1" smtClean="0"/>
              <a:t>Javadoc</a:t>
            </a:r>
            <a:r>
              <a:rPr lang="it-IT" dirty="0" smtClean="0"/>
              <a:t> non deve essere una lezione. Deve aiutare a comprendere e non far perdere tempo.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749" y="1196752"/>
            <a:ext cx="7784699" cy="484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introduzione): </a:t>
            </a:r>
            <a:br>
              <a:rPr lang="it-IT" sz="2800" dirty="0" smtClean="0">
                <a:solidFill>
                  <a:srgbClr val="464646"/>
                </a:solidFill>
              </a:rPr>
            </a:br>
            <a:r>
              <a:rPr lang="it-IT" sz="2800" dirty="0" smtClean="0">
                <a:solidFill>
                  <a:srgbClr val="464646"/>
                </a:solidFill>
              </a:rPr>
              <a:t>un esempio completo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Il commento precedente è composto da:</a:t>
            </a:r>
          </a:p>
          <a:p>
            <a:r>
              <a:rPr lang="it-IT" dirty="0" smtClean="0"/>
              <a:t>Una prima parte composta da un paragrafo che riassume lo scopo del metodo.</a:t>
            </a:r>
          </a:p>
          <a:p>
            <a:r>
              <a:rPr lang="it-IT" dirty="0" smtClean="0"/>
              <a:t>Eventuali paragrafi successivi sono suddivisi da </a:t>
            </a:r>
            <a:r>
              <a:rPr lang="it-IT" b="1" dirty="0" smtClean="0"/>
              <a:t>&lt;p&gt;.</a:t>
            </a:r>
          </a:p>
          <a:p>
            <a:r>
              <a:rPr lang="it-IT" dirty="0" smtClean="0"/>
              <a:t>Una riga vuota che separa la parte descrittiva dalla parte dei </a:t>
            </a:r>
            <a:r>
              <a:rPr lang="it-IT" dirty="0" err="1" smtClean="0"/>
              <a:t>tag</a:t>
            </a:r>
            <a:r>
              <a:rPr lang="it-IT" dirty="0" smtClean="0"/>
              <a:t> </a:t>
            </a:r>
            <a:r>
              <a:rPr lang="it-IT" dirty="0" err="1" smtClean="0"/>
              <a:t>Javadoc</a:t>
            </a:r>
            <a:r>
              <a:rPr lang="it-IT" dirty="0" smtClean="0"/>
              <a:t>. Deve esserci solo 1 riga vuota in tutto.</a:t>
            </a:r>
          </a:p>
          <a:p>
            <a:r>
              <a:rPr lang="it-IT" dirty="0" smtClean="0"/>
              <a:t>Una seconda parte in cui sono inseriti </a:t>
            </a:r>
            <a:r>
              <a:rPr lang="it-IT" dirty="0" err="1" smtClean="0"/>
              <a:t>tag</a:t>
            </a:r>
            <a:r>
              <a:rPr lang="it-IT" dirty="0" smtClean="0"/>
              <a:t> </a:t>
            </a:r>
            <a:r>
              <a:rPr lang="it-IT" dirty="0" err="1" smtClean="0"/>
              <a:t>Javadoc</a:t>
            </a:r>
            <a:r>
              <a:rPr lang="it-IT" dirty="0" smtClean="0"/>
              <a:t> (ad esempio, </a:t>
            </a:r>
            <a:r>
              <a:rPr lang="it-IT" dirty="0" err="1" smtClean="0"/>
              <a:t>@param</a:t>
            </a:r>
            <a:r>
              <a:rPr lang="it-IT" dirty="0" smtClean="0"/>
              <a:t>, spiegati nelle prossime slide) che identificano le componenti dell’oggetto che si sta commentando.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Formato generale di un </a:t>
            </a:r>
            <a:r>
              <a:rPr lang="it-IT" dirty="0" err="1" smtClean="0"/>
              <a:t>tag</a:t>
            </a:r>
            <a:r>
              <a:rPr lang="it-IT" dirty="0" smtClean="0"/>
              <a:t>: </a:t>
            </a:r>
            <a:r>
              <a:rPr lang="it-IT" b="1" dirty="0" err="1" smtClean="0"/>
              <a:t>@name</a:t>
            </a:r>
            <a:r>
              <a:rPr lang="it-IT" b="1" dirty="0" smtClean="0"/>
              <a:t> </a:t>
            </a:r>
            <a:r>
              <a:rPr lang="it-IT" b="1" dirty="0" err="1" smtClean="0"/>
              <a:t>comment</a:t>
            </a:r>
            <a:r>
              <a:rPr lang="it-IT" b="1" dirty="0" smtClean="0"/>
              <a:t> </a:t>
            </a:r>
            <a:r>
              <a:rPr lang="it-IT" dirty="0" smtClean="0"/>
              <a:t>dove nome specifica quale tipo di informazione si sta dando e il commento è l’informazione.</a:t>
            </a:r>
          </a:p>
          <a:p>
            <a:r>
              <a:rPr lang="it-IT" dirty="0" smtClean="0"/>
              <a:t>Esempio: </a:t>
            </a:r>
            <a:r>
              <a:rPr lang="it-IT" b="1" dirty="0" err="1" smtClean="0"/>
              <a:t>@author</a:t>
            </a:r>
            <a:r>
              <a:rPr lang="it-IT" b="1" dirty="0" smtClean="0"/>
              <a:t> William Shakespeare</a:t>
            </a:r>
          </a:p>
          <a:p>
            <a:r>
              <a:rPr lang="it-IT" dirty="0" smtClean="0"/>
              <a:t>Ogni </a:t>
            </a:r>
            <a:r>
              <a:rPr lang="it-IT" dirty="0" err="1" smtClean="0"/>
              <a:t>tag</a:t>
            </a:r>
            <a:r>
              <a:rPr lang="it-IT" dirty="0" smtClean="0"/>
              <a:t> deve essere su una riga nuova.</a:t>
            </a:r>
          </a:p>
          <a:p>
            <a:r>
              <a:rPr lang="it-IT" dirty="0" smtClean="0"/>
              <a:t>I commenti possono estendersi su più righe, ma non ci devono essere righe vuote!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introduzione): i </a:t>
            </a:r>
            <a:r>
              <a:rPr lang="it-IT" sz="2800" dirty="0" err="1" smtClean="0">
                <a:solidFill>
                  <a:srgbClr val="464646"/>
                </a:solidFill>
              </a:rPr>
              <a:t>tag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700" dirty="0" err="1" smtClean="0">
                <a:solidFill>
                  <a:srgbClr val="464646"/>
                </a:solidFill>
              </a:rPr>
              <a:t>Javadoc</a:t>
            </a:r>
            <a:r>
              <a:rPr lang="it-IT" sz="2700" dirty="0" smtClean="0">
                <a:solidFill>
                  <a:srgbClr val="464646"/>
                </a:solidFill>
              </a:rPr>
              <a:t> (breve introduzione): i </a:t>
            </a:r>
            <a:r>
              <a:rPr lang="it-IT" sz="2700" dirty="0" err="1" smtClean="0">
                <a:solidFill>
                  <a:srgbClr val="464646"/>
                </a:solidFill>
              </a:rPr>
              <a:t>tag</a:t>
            </a:r>
            <a:r>
              <a:rPr lang="it-IT" sz="2700" dirty="0" smtClean="0">
                <a:solidFill>
                  <a:srgbClr val="464646"/>
                </a:solidFill>
              </a:rPr>
              <a:t> per le classi</a:t>
            </a:r>
            <a:endParaRPr lang="it-IT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45564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Uno </a:t>
            </a:r>
            <a:r>
              <a:rPr lang="it-IT" b="1" dirty="0" err="1" smtClean="0"/>
              <a:t>stack</a:t>
            </a:r>
            <a:r>
              <a:rPr lang="it-IT" dirty="0" smtClean="0"/>
              <a:t> è una collezione di elementi ( tipo di dato astratto) che supporta le seguenti operazioni tipiche:</a:t>
            </a:r>
          </a:p>
          <a:p>
            <a:pPr lvl="1"/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, pop,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 o top,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endParaRPr lang="it-IT" sz="3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eventualmente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isFull</a:t>
            </a:r>
            <a:endParaRPr lang="it-IT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it-IT" dirty="0" smtClean="0"/>
              <a:t>Disciplina di accesso: l'accesso agli elementi avviene secondo l'ordine inverso di inserimento (politica </a:t>
            </a:r>
            <a:r>
              <a:rPr lang="it-IT" b="1" dirty="0" smtClean="0"/>
              <a:t>LIFO - last in first out</a:t>
            </a:r>
            <a:r>
              <a:rPr lang="it-IT" dirty="0" smtClean="0"/>
              <a:t>)</a:t>
            </a:r>
          </a:p>
          <a:p>
            <a:r>
              <a:rPr lang="it-IT" dirty="0" smtClean="0"/>
              <a:t>Esempi pratici sono le pile di piatti o le pile di giornali, che sottendono l'idea che quando si pone un piatto/giornale nella pila lo si metta in cima, e che quando lo si preleva, si prelevi analogamente quello in cima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 di dato Pila (</a:t>
            </a:r>
            <a:r>
              <a:rPr lang="it-IT" dirty="0" err="1" smtClean="0"/>
              <a:t>Stack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600" dirty="0" err="1" smtClean="0">
                <a:solidFill>
                  <a:srgbClr val="464646"/>
                </a:solidFill>
              </a:rPr>
              <a:t>Javadoc</a:t>
            </a:r>
            <a:r>
              <a:rPr lang="it-IT" sz="2600" dirty="0" smtClean="0">
                <a:solidFill>
                  <a:srgbClr val="464646"/>
                </a:solidFill>
              </a:rPr>
              <a:t> (breve introduzione): i </a:t>
            </a:r>
            <a:r>
              <a:rPr lang="it-IT" sz="2600" dirty="0" err="1" smtClean="0">
                <a:solidFill>
                  <a:srgbClr val="464646"/>
                </a:solidFill>
              </a:rPr>
              <a:t>tag</a:t>
            </a:r>
            <a:r>
              <a:rPr lang="it-IT" sz="2600" dirty="0" smtClean="0">
                <a:solidFill>
                  <a:srgbClr val="464646"/>
                </a:solidFill>
              </a:rPr>
              <a:t> per i metodi</a:t>
            </a:r>
            <a:endParaRPr lang="it-IT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7778815" cy="33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980008" cy="408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600" dirty="0" err="1" smtClean="0">
                <a:solidFill>
                  <a:srgbClr val="464646"/>
                </a:solidFill>
              </a:rPr>
              <a:t>Javadoc</a:t>
            </a:r>
            <a:r>
              <a:rPr lang="it-IT" sz="2600" dirty="0" smtClean="0">
                <a:solidFill>
                  <a:srgbClr val="464646"/>
                </a:solidFill>
              </a:rPr>
              <a:t> (breve introduzione): i </a:t>
            </a:r>
            <a:r>
              <a:rPr lang="it-IT" sz="2600" dirty="0" err="1" smtClean="0">
                <a:solidFill>
                  <a:srgbClr val="464646"/>
                </a:solidFill>
              </a:rPr>
              <a:t>tag</a:t>
            </a:r>
            <a:r>
              <a:rPr lang="it-IT" sz="2600" dirty="0" smtClean="0">
                <a:solidFill>
                  <a:srgbClr val="464646"/>
                </a:solidFill>
              </a:rPr>
              <a:t> per i metodi</a:t>
            </a:r>
            <a:endParaRPr lang="it-IT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comando per estrarre la documentazione è </a:t>
            </a:r>
            <a:r>
              <a:rPr lang="it-IT" dirty="0" err="1" smtClean="0"/>
              <a:t>javadoc</a:t>
            </a:r>
            <a:r>
              <a:rPr lang="it-IT" dirty="0" smtClean="0"/>
              <a:t> presente in tutte le Java </a:t>
            </a:r>
            <a:r>
              <a:rPr lang="it-IT" dirty="0" err="1" smtClean="0"/>
              <a:t>Development</a:t>
            </a:r>
            <a:r>
              <a:rPr lang="it-IT" dirty="0" smtClean="0"/>
              <a:t> Kit (JDK)</a:t>
            </a:r>
          </a:p>
          <a:p>
            <a:r>
              <a:rPr lang="it-IT" dirty="0" smtClean="0"/>
              <a:t>Il comando </a:t>
            </a:r>
            <a:r>
              <a:rPr lang="it-IT" dirty="0" err="1" smtClean="0"/>
              <a:t>javadoc</a:t>
            </a:r>
            <a:r>
              <a:rPr lang="it-IT" dirty="0" smtClean="0"/>
              <a:t> può produrre la documentazione in diversi formati, ciascuno dei quali può richiedere dei file di istruzioni speciali (i </a:t>
            </a:r>
            <a:r>
              <a:rPr lang="it-IT" dirty="0" err="1" smtClean="0"/>
              <a:t>cosidetti</a:t>
            </a:r>
            <a:r>
              <a:rPr lang="it-IT" dirty="0" smtClean="0"/>
              <a:t> </a:t>
            </a:r>
            <a:r>
              <a:rPr lang="it-IT" dirty="0" err="1" smtClean="0"/>
              <a:t>doclet</a:t>
            </a:r>
            <a:r>
              <a:rPr lang="it-IT" dirty="0" smtClean="0"/>
              <a:t>)</a:t>
            </a:r>
          </a:p>
          <a:p>
            <a:r>
              <a:rPr lang="it-IT" b="1" dirty="0" smtClean="0"/>
              <a:t>Il formato standard è HTML e non richiede nessun file ausiliario.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introduzione): la compilazione</a:t>
            </a:r>
            <a:endParaRPr lang="it-IT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448213" cy="436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introduzione): la compilazione</a:t>
            </a:r>
            <a:endParaRPr lang="it-IT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vuole</a:t>
            </a:r>
            <a:r>
              <a:rPr lang="en-US" dirty="0" smtClean="0"/>
              <a:t>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javadoc</a:t>
            </a:r>
            <a:r>
              <a:rPr lang="en-US" dirty="0" smtClean="0"/>
              <a:t> </a:t>
            </a:r>
            <a:r>
              <a:rPr lang="en-US" dirty="0" err="1" smtClean="0"/>
              <a:t>soltanto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files .java </a:t>
            </a:r>
            <a:r>
              <a:rPr lang="en-US" dirty="0" err="1" smtClean="0"/>
              <a:t>selezionati</a:t>
            </a:r>
            <a:r>
              <a:rPr lang="en-US" dirty="0" smtClean="0"/>
              <a:t>,  è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files </a:t>
            </a:r>
            <a:r>
              <a:rPr lang="en-US" dirty="0" err="1" smtClean="0"/>
              <a:t>sorgenti</a:t>
            </a:r>
            <a:r>
              <a:rPr lang="en-US" dirty="0" smtClean="0"/>
              <a:t> </a:t>
            </a:r>
            <a:r>
              <a:rPr lang="en-US" dirty="0" err="1" smtClean="0"/>
              <a:t>separati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spazi</a:t>
            </a:r>
            <a:r>
              <a:rPr lang="en-US" dirty="0" smtClean="0"/>
              <a:t> </a:t>
            </a:r>
            <a:r>
              <a:rPr lang="en-US" dirty="0" err="1" smtClean="0"/>
              <a:t>oppure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un </a:t>
            </a:r>
            <a:r>
              <a:rPr lang="en-US" dirty="0" err="1" smtClean="0"/>
              <a:t>asterisco</a:t>
            </a:r>
            <a:r>
              <a:rPr lang="en-US" dirty="0" smtClean="0"/>
              <a:t> (*) come wildcard. </a:t>
            </a:r>
          </a:p>
          <a:p>
            <a:r>
              <a:rPr lang="en-US" dirty="0" smtClean="0"/>
              <a:t>Far </a:t>
            </a:r>
            <a:r>
              <a:rPr lang="en-US" dirty="0" err="1" smtClean="0"/>
              <a:t>attenzione</a:t>
            </a:r>
            <a:r>
              <a:rPr lang="en-US" dirty="0" smtClean="0"/>
              <a:t> ad </a:t>
            </a:r>
            <a:r>
              <a:rPr lang="en-US" dirty="0" err="1" smtClean="0"/>
              <a:t>includere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path </a:t>
            </a:r>
            <a:r>
              <a:rPr lang="en-US" dirty="0" err="1" smtClean="0"/>
              <a:t>completi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Esempio</a:t>
            </a:r>
            <a:r>
              <a:rPr lang="en-US" dirty="0" smtClean="0"/>
              <a:t> (windows):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C:\&gt;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javadoc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[path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javadoc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destination directory] [source filenames]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C:\&gt;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javadoc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.\doc .\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*.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endParaRPr lang="it-IT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Javadoc</a:t>
            </a:r>
            <a:r>
              <a:rPr lang="it-IT" sz="2800" dirty="0" smtClean="0">
                <a:solidFill>
                  <a:srgbClr val="464646"/>
                </a:solidFill>
              </a:rPr>
              <a:t> (breve introduzione): la compilazione</a:t>
            </a:r>
            <a:endParaRPr lang="it-IT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Una </a:t>
            </a:r>
            <a:r>
              <a:rPr lang="it-IT" b="1" dirty="0" smtClean="0"/>
              <a:t>coda</a:t>
            </a:r>
            <a:r>
              <a:rPr lang="it-IT" dirty="0" smtClean="0"/>
              <a:t> è una collezione di elementi ( tipo di dato astratto) che supporta le seguenti operazioni tipiche: </a:t>
            </a:r>
          </a:p>
          <a:p>
            <a:pPr lvl="1"/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, eventualmente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isFull</a:t>
            </a:r>
            <a:endParaRPr lang="it-IT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it-IT" dirty="0" smtClean="0"/>
              <a:t>Disciplina di accesso: l'accesso agli elementi avviene secondo l'ordine di inserimento (politica </a:t>
            </a:r>
            <a:r>
              <a:rPr lang="it-IT" b="1" dirty="0" smtClean="0"/>
              <a:t>FIFO - first in first out</a:t>
            </a:r>
            <a:r>
              <a:rPr lang="it-IT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Esempi pratici: una coda che in un paese civile si fa per ottenere un servizio (</a:t>
            </a:r>
            <a:r>
              <a:rPr lang="it-IT" dirty="0" err="1" smtClean="0"/>
              <a:t>es</a:t>
            </a:r>
            <a:r>
              <a:rPr lang="it-IT" dirty="0" smtClean="0"/>
              <a:t>: una coda di persone alla cassa di un supermercato), una coda di ordini da evadere, una coda di file da stampare, ...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 di dato Coda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Questo tipo di struttura dati:</a:t>
            </a:r>
          </a:p>
          <a:p>
            <a:r>
              <a:rPr lang="it-IT" dirty="0" smtClean="0"/>
              <a:t>è molto utilizzata in Informatica, ad esempio nella gestione delle operazioni da eseguire da parte di un sistema operativo</a:t>
            </a:r>
          </a:p>
          <a:p>
            <a:r>
              <a:rPr lang="it-IT" dirty="0" smtClean="0"/>
              <a:t>è fondamentale nelle telecomunicazioni, in particolare nelle reti a commutazione di pacchetto, dove descrive la gestione dei pacchetti in attesa di essere trasmessi su un collegamento. 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Coda</a:t>
            </a:r>
            <a:endParaRPr lang="it-IT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tipo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b="1" dirty="0" smtClean="0"/>
              <a:t>dati</a:t>
            </a:r>
            <a:r>
              <a:rPr lang="it-IT" sz="2000" dirty="0" smtClean="0"/>
              <a:t>: una sequenza S di n elementi.</a:t>
            </a:r>
          </a:p>
          <a:p>
            <a:pPr>
              <a:buNone/>
            </a:pPr>
            <a:r>
              <a:rPr lang="it-IT" sz="2000" b="1" dirty="0" smtClean="0"/>
              <a:t>operazioni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result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restituisce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/>
              <a:t> se S è vuota, 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sz="2000" dirty="0" smtClean="0"/>
              <a:t> altrimenti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sz="2000" dirty="0" smtClean="0"/>
              <a:t>(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</a:t>
            </a:r>
            <a:r>
              <a:rPr lang="it-IT" sz="2000" i="1" dirty="0" smtClean="0"/>
              <a:t>e</a:t>
            </a:r>
            <a:r>
              <a:rPr lang="it-IT" sz="2000" dirty="0" smtClean="0"/>
              <a:t>)</a:t>
            </a:r>
          </a:p>
          <a:p>
            <a:pPr>
              <a:buNone/>
            </a:pPr>
            <a:r>
              <a:rPr lang="it-IT" sz="2000" dirty="0" smtClean="0"/>
              <a:t>	aggiunge </a:t>
            </a:r>
            <a:r>
              <a:rPr lang="it-IT" sz="2000" i="1" dirty="0" smtClean="0"/>
              <a:t>e</a:t>
            </a:r>
            <a:r>
              <a:rPr lang="it-IT" sz="2000" dirty="0" smtClean="0"/>
              <a:t> come ultimo elemento di S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 // altrimenti riferita come first()</a:t>
            </a:r>
          </a:p>
          <a:p>
            <a:pPr>
              <a:buNone/>
            </a:pPr>
            <a:r>
              <a:rPr lang="it-IT" sz="2000" dirty="0" smtClean="0"/>
              <a:t>	restituisce il primo elemento di S (senza eliminarlo da S)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</a:t>
            </a:r>
            <a:r>
              <a:rPr lang="it-IT" sz="2000" dirty="0" smtClean="0"/>
              <a:t>→ </a:t>
            </a:r>
            <a:r>
              <a:rPr lang="it-IT" sz="2000" i="1" dirty="0" err="1" smtClean="0"/>
              <a:t>elem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elimina da S il primo elemento e lo restituisce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Tipo di dato </a:t>
            </a:r>
            <a:r>
              <a:rPr lang="it-IT" sz="2800" dirty="0" err="1" smtClean="0"/>
              <a:t>Queue</a:t>
            </a:r>
            <a:endParaRPr lang="it-IT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seguente interfaccia definisce le operazioni di interesse di una coda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&lt;T&gt; {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(T e);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Coda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Implementazione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LinkedList</a:t>
            </a:r>
            <a:r>
              <a:rPr lang="en-US" dirty="0" smtClean="0"/>
              <a:t>: la coda “</a:t>
            </a:r>
            <a:r>
              <a:rPr lang="en-US" dirty="0" err="1" smtClean="0"/>
              <a:t>delega</a:t>
            </a:r>
            <a:r>
              <a:rPr lang="en-US" dirty="0" smtClean="0"/>
              <a:t>” </a:t>
            </a:r>
            <a:r>
              <a:rPr lang="en-US" dirty="0" err="1" smtClean="0"/>
              <a:t>banalmente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SimpleQueue.java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</a:t>
            </a:r>
            <a:r>
              <a:rPr lang="it-IT" dirty="0" err="1" smtClean="0"/>
              <a:t>array</a:t>
            </a:r>
            <a:r>
              <a:rPr lang="it-IT" dirty="0" smtClean="0"/>
              <a:t> a dimensione fissa (buffer circolare)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BoundedQueue.java</a:t>
            </a:r>
            <a:endParaRPr lang="it-IT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Implementazione basata su liste collegate semplici</a:t>
            </a:r>
          </a:p>
          <a:p>
            <a:pPr marL="603504" lvl="2" indent="-256032">
              <a:spcBef>
                <a:spcPts val="400"/>
              </a:spcBef>
              <a:buSzPct val="65000"/>
              <a:buNone/>
            </a:pPr>
            <a:r>
              <a:rPr lang="it-IT" sz="23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sz="23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LinkedQueue.java</a:t>
            </a:r>
            <a:endParaRPr lang="it-IT" sz="23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Implementazioni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tipo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b="1" dirty="0" smtClean="0"/>
              <a:t>dati</a:t>
            </a:r>
            <a:r>
              <a:rPr lang="it-IT" sz="2000" dirty="0" smtClean="0"/>
              <a:t>: una sequenza S di n elementi.</a:t>
            </a:r>
          </a:p>
          <a:p>
            <a:pPr>
              <a:buNone/>
            </a:pPr>
            <a:r>
              <a:rPr lang="it-IT" sz="2000" b="1" dirty="0" smtClean="0"/>
              <a:t>operazioni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result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restituisce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/>
              <a:t> se S è vuota, 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sz="2000" dirty="0" smtClean="0"/>
              <a:t> altrimenti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it-IT" sz="2000" dirty="0" smtClean="0"/>
              <a:t>(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e</a:t>
            </a:r>
            <a:r>
              <a:rPr lang="it-IT" sz="2000" dirty="0" smtClean="0"/>
              <a:t>)</a:t>
            </a:r>
          </a:p>
          <a:p>
            <a:pPr>
              <a:buNone/>
            </a:pPr>
            <a:r>
              <a:rPr lang="it-IT" sz="2000" dirty="0" smtClean="0"/>
              <a:t>	aggiunge </a:t>
            </a:r>
            <a:r>
              <a:rPr lang="it-IT" sz="2000" i="1" dirty="0" smtClean="0"/>
              <a:t>e</a:t>
            </a:r>
            <a:r>
              <a:rPr lang="it-IT" sz="2000" dirty="0" smtClean="0"/>
              <a:t> come ultimo elemento di S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  // altrimenti riferita come top()</a:t>
            </a:r>
          </a:p>
          <a:p>
            <a:pPr>
              <a:buNone/>
            </a:pPr>
            <a:r>
              <a:rPr lang="it-IT" sz="2000" dirty="0" smtClean="0"/>
              <a:t>	restituisce l’ultimo elemento di S (senza eliminarlo da S)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pop()</a:t>
            </a:r>
            <a:r>
              <a:rPr lang="it-IT" sz="2000" dirty="0" smtClean="0"/>
              <a:t> → </a:t>
            </a:r>
            <a:r>
              <a:rPr lang="it-IT" sz="2000" i="1" dirty="0" err="1" smtClean="0"/>
              <a:t>elem</a:t>
            </a:r>
            <a:endParaRPr lang="it-IT" sz="2000" i="1" dirty="0" smtClean="0"/>
          </a:p>
          <a:p>
            <a:pPr>
              <a:buNone/>
            </a:pPr>
            <a:r>
              <a:rPr lang="it-IT" sz="2000" dirty="0" smtClean="0"/>
              <a:t>	elimina da S l’ultimo elemento e lo restituisce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Tipo di dato </a:t>
            </a:r>
            <a:r>
              <a:rPr lang="it-IT" sz="2800" dirty="0" err="1" smtClean="0"/>
              <a:t>Stack</a:t>
            </a:r>
            <a:endParaRPr lang="it-IT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offer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poll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dirty="0" smtClean="0"/>
              <a:t>Le classi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sz="2400" dirty="0" smtClean="0"/>
              <a:t> </a:t>
            </a:r>
            <a:r>
              <a:rPr lang="it-IT" sz="2400" dirty="0" err="1" smtClean="0"/>
              <a:t>e</a:t>
            </a:r>
            <a:r>
              <a:rPr lang="it-IT" sz="2400" dirty="0" smtClean="0"/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sz="2400" dirty="0" smtClean="0"/>
              <a:t> implementano l’interfaccia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/>
              <a:t>Queue</a:t>
            </a:r>
            <a:r>
              <a:rPr lang="it-IT" dirty="0" smtClean="0"/>
              <a:t>&lt;E&gt; (JCF)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/>
              <a:t>Queue</a:t>
            </a:r>
            <a:r>
              <a:rPr lang="it-IT" sz="2800" dirty="0" smtClean="0"/>
              <a:t>&lt;E&gt; (JCF)</a:t>
            </a:r>
            <a:endParaRPr lang="it-IT" sz="28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3655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metodo</a:t>
            </a:r>
            <a:r>
              <a:rPr lang="en-US" sz="2400" dirty="0" smtClean="0"/>
              <a:t> </a:t>
            </a:r>
            <a:r>
              <a:rPr lang="en-US" sz="2400" dirty="0" err="1" smtClean="0"/>
              <a:t>esiste</a:t>
            </a:r>
            <a:r>
              <a:rPr lang="en-US" sz="2400" dirty="0" smtClean="0"/>
              <a:t> in due </a:t>
            </a:r>
            <a:r>
              <a:rPr lang="en-US" sz="2400" dirty="0" err="1" smtClean="0"/>
              <a:t>forme</a:t>
            </a:r>
            <a:r>
              <a:rPr lang="en-US" sz="2400" dirty="0" smtClean="0"/>
              <a:t>: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solleva</a:t>
            </a:r>
            <a:r>
              <a:rPr lang="en-US" sz="2400" dirty="0" smtClean="0"/>
              <a:t> </a:t>
            </a:r>
            <a:r>
              <a:rPr lang="en-US" sz="2400" dirty="0" err="1" smtClean="0"/>
              <a:t>un’eccezione</a:t>
            </a:r>
            <a:r>
              <a:rPr lang="en-US" sz="2400" dirty="0" smtClean="0"/>
              <a:t> se </a:t>
            </a:r>
            <a:r>
              <a:rPr lang="en-US" sz="2400" dirty="0" err="1" smtClean="0"/>
              <a:t>l’operazione</a:t>
            </a:r>
            <a:r>
              <a:rPr lang="en-US" sz="2400" dirty="0" smtClean="0"/>
              <a:t> </a:t>
            </a:r>
            <a:r>
              <a:rPr lang="en-US" sz="2400" dirty="0" err="1" smtClean="0"/>
              <a:t>fallisce</a:t>
            </a:r>
            <a:endParaRPr lang="en-US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/>
              <a:t>L’altra</a:t>
            </a:r>
            <a:r>
              <a:rPr lang="en-US" sz="2400" dirty="0" smtClean="0"/>
              <a:t> </a:t>
            </a:r>
            <a:r>
              <a:rPr lang="en-US" sz="2400" dirty="0" err="1" smtClean="0"/>
              <a:t>restituisce</a:t>
            </a:r>
            <a:r>
              <a:rPr lang="en-US" sz="2400" dirty="0" smtClean="0"/>
              <a:t> un </a:t>
            </a:r>
            <a:r>
              <a:rPr lang="en-US" sz="2400" dirty="0" err="1" smtClean="0"/>
              <a:t>valore</a:t>
            </a:r>
            <a:r>
              <a:rPr lang="en-US" sz="2400" dirty="0" smtClean="0"/>
              <a:t> </a:t>
            </a:r>
            <a:r>
              <a:rPr lang="en-US" sz="2400" dirty="0" err="1" smtClean="0"/>
              <a:t>speciale</a:t>
            </a:r>
            <a:r>
              <a:rPr lang="en-US" sz="2400" dirty="0" smtClean="0"/>
              <a:t> se </a:t>
            </a:r>
            <a:r>
              <a:rPr lang="en-US" sz="2400" dirty="0" err="1" smtClean="0"/>
              <a:t>l’operazione</a:t>
            </a:r>
            <a:r>
              <a:rPr lang="en-US" sz="2400" dirty="0" smtClean="0"/>
              <a:t> </a:t>
            </a:r>
            <a:r>
              <a:rPr lang="en-US" sz="2400" dirty="0" err="1" smtClean="0"/>
              <a:t>fallisce</a:t>
            </a:r>
            <a:endParaRPr lang="en-US" sz="2400" dirty="0" smtClean="0"/>
          </a:p>
          <a:p>
            <a:endParaRPr lang="it-IT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12976"/>
            <a:ext cx="5986870" cy="289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termine </a:t>
            </a:r>
            <a:r>
              <a:rPr lang="it-IT" dirty="0" err="1" smtClean="0"/>
              <a:t>stack</a:t>
            </a:r>
            <a:r>
              <a:rPr lang="it-IT" dirty="0" smtClean="0"/>
              <a:t> viene usato in informatica in modo più specifico in diversi contesti: </a:t>
            </a:r>
          </a:p>
          <a:p>
            <a:r>
              <a:rPr lang="it-IT" dirty="0" smtClean="0"/>
              <a:t>lo </a:t>
            </a:r>
            <a:r>
              <a:rPr lang="it-IT" dirty="0" err="1" smtClean="0"/>
              <a:t>stack</a:t>
            </a:r>
            <a:r>
              <a:rPr lang="it-IT" dirty="0" smtClean="0"/>
              <a:t> è un elemento dell'architettura dei moderni processori, e fornisce il supporto fondamentale per l'implementazione del concetto di subroutine (vedi </a:t>
            </a:r>
            <a:r>
              <a:rPr lang="it-IT" dirty="0" err="1" smtClean="0"/>
              <a:t>call</a:t>
            </a:r>
            <a:r>
              <a:rPr lang="it-IT" dirty="0" smtClean="0"/>
              <a:t> </a:t>
            </a:r>
            <a:r>
              <a:rPr lang="it-IT" dirty="0" err="1" smtClean="0"/>
              <a:t>stack</a:t>
            </a:r>
            <a:r>
              <a:rPr lang="it-IT" dirty="0" smtClean="0"/>
              <a:t>, ricorsione)</a:t>
            </a:r>
          </a:p>
          <a:p>
            <a:r>
              <a:rPr lang="it-IT" dirty="0" smtClean="0"/>
              <a:t>le macchine virtuali di quasi tutti i linguaggi di programmazione ad alto livello usano uno </a:t>
            </a:r>
            <a:r>
              <a:rPr lang="it-IT" dirty="0" err="1" smtClean="0"/>
              <a:t>stack</a:t>
            </a:r>
            <a:r>
              <a:rPr lang="it-IT" dirty="0" smtClean="0"/>
              <a:t> dei record di attivazione per implementare il concetto di subroutine (generalmente, ma non necessariamente, basandosi sullo </a:t>
            </a:r>
            <a:r>
              <a:rPr lang="it-IT" dirty="0" err="1" smtClean="0"/>
              <a:t>stack</a:t>
            </a:r>
            <a:r>
              <a:rPr lang="it-IT" dirty="0" smtClean="0"/>
              <a:t> del processore)</a:t>
            </a:r>
          </a:p>
          <a:p>
            <a:r>
              <a:rPr lang="it-IT" dirty="0" smtClean="0"/>
              <a:t>la memoria degli automi a pila dell’informatica teorica è uno </a:t>
            </a:r>
            <a:r>
              <a:rPr lang="it-IT" dirty="0" err="1" smtClean="0"/>
              <a:t>stack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Pila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None/>
            </a:pPr>
            <a:r>
              <a:rPr lang="en-US" b="1" dirty="0" err="1" smtClean="0"/>
              <a:t>Esempi</a:t>
            </a:r>
            <a:endParaRPr lang="en-US" dirty="0" smtClean="0"/>
          </a:p>
          <a:p>
            <a:r>
              <a:rPr lang="en-US" sz="2800" dirty="0" err="1" smtClean="0"/>
              <a:t>Verificare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bilanciamento</a:t>
            </a:r>
            <a:r>
              <a:rPr lang="en-US" sz="2800" dirty="0" smtClean="0"/>
              <a:t> </a:t>
            </a:r>
            <a:r>
              <a:rPr lang="en-US" sz="2800" dirty="0" err="1" smtClean="0"/>
              <a:t>delle</a:t>
            </a:r>
            <a:r>
              <a:rPr lang="en-US" sz="2800" dirty="0" smtClean="0"/>
              <a:t> </a:t>
            </a:r>
            <a:r>
              <a:rPr lang="en-US" sz="2800" dirty="0" err="1" smtClean="0"/>
              <a:t>parentesi</a:t>
            </a:r>
            <a:r>
              <a:rPr lang="en-US" sz="2800" dirty="0" smtClean="0"/>
              <a:t> in </a:t>
            </a:r>
            <a:r>
              <a:rPr lang="en-US" sz="2800" dirty="0" err="1" smtClean="0"/>
              <a:t>espressioni</a:t>
            </a:r>
            <a:r>
              <a:rPr lang="en-US" sz="2800" dirty="0" smtClean="0"/>
              <a:t> e </a:t>
            </a:r>
            <a:r>
              <a:rPr lang="en-US" sz="2800" dirty="0" err="1" smtClean="0"/>
              <a:t>programmi</a:t>
            </a:r>
            <a:endParaRPr lang="en-US" sz="2800" dirty="0" smtClean="0"/>
          </a:p>
          <a:p>
            <a:pPr lvl="2">
              <a:buFont typeface="Wingdings" pitchFamily="2" charset="2"/>
              <a:buNone/>
            </a:pPr>
            <a:r>
              <a:rPr lang="en-US" sz="2600" dirty="0" smtClean="0">
                <a:latin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</a:rPr>
              <a:t>abc</a:t>
            </a:r>
            <a:r>
              <a:rPr lang="en-US" sz="2600" dirty="0" smtClean="0">
                <a:latin typeface="Courier New" pitchFamily="49" charset="0"/>
              </a:rPr>
              <a:t>{</a:t>
            </a:r>
            <a:r>
              <a:rPr lang="en-US" sz="2600" dirty="0" err="1" smtClean="0">
                <a:latin typeface="Courier New" pitchFamily="49" charset="0"/>
              </a:rPr>
              <a:t>defg</a:t>
            </a:r>
            <a:r>
              <a:rPr lang="en-US" sz="2600" dirty="0" smtClean="0">
                <a:latin typeface="Courier New" pitchFamily="49" charset="0"/>
              </a:rPr>
              <a:t>{</a:t>
            </a:r>
            <a:r>
              <a:rPr lang="en-US" sz="2600" dirty="0" err="1" smtClean="0">
                <a:latin typeface="Courier New" pitchFamily="49" charset="0"/>
              </a:rPr>
              <a:t>ijk</a:t>
            </a:r>
            <a:r>
              <a:rPr lang="en-US" sz="2600" dirty="0" smtClean="0">
                <a:latin typeface="Courier New" pitchFamily="49" charset="0"/>
              </a:rPr>
              <a:t>}{l{</a:t>
            </a:r>
            <a:r>
              <a:rPr lang="en-US" sz="2600" dirty="0" err="1" smtClean="0">
                <a:latin typeface="Courier New" pitchFamily="49" charset="0"/>
              </a:rPr>
              <a:t>mn</a:t>
            </a:r>
            <a:r>
              <a:rPr lang="en-US" sz="2600" dirty="0" smtClean="0">
                <a:latin typeface="Courier New" pitchFamily="49" charset="0"/>
              </a:rPr>
              <a:t>}}op}</a:t>
            </a:r>
            <a:r>
              <a:rPr lang="en-US" sz="2600" dirty="0" err="1" smtClean="0">
                <a:latin typeface="Courier New" pitchFamily="49" charset="0"/>
              </a:rPr>
              <a:t>qr</a:t>
            </a:r>
            <a:r>
              <a:rPr lang="en-US" sz="2600" dirty="0" smtClean="0">
                <a:latin typeface="Courier New" pitchFamily="49" charset="0"/>
              </a:rPr>
              <a:t>  (true)</a:t>
            </a:r>
          </a:p>
          <a:p>
            <a:pPr lvl="2">
              <a:buFont typeface="Wingdings" pitchFamily="2" charset="2"/>
              <a:buNone/>
            </a:pPr>
            <a:r>
              <a:rPr lang="en-US" sz="2500" dirty="0" smtClean="0">
                <a:latin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</a:rPr>
              <a:t>abc</a:t>
            </a:r>
            <a:r>
              <a:rPr lang="en-US" sz="2500" dirty="0" smtClean="0">
                <a:latin typeface="Courier New" pitchFamily="49" charset="0"/>
              </a:rPr>
              <a:t>{def}</a:t>
            </a:r>
            <a:r>
              <a:rPr lang="en-US" sz="2500" dirty="0" smtClean="0">
                <a:solidFill>
                  <a:srgbClr val="C00000"/>
                </a:solidFill>
                <a:latin typeface="Courier New" pitchFamily="49" charset="0"/>
              </a:rPr>
              <a:t>}{</a:t>
            </a:r>
            <a:r>
              <a:rPr lang="en-US" sz="2500" dirty="0" err="1" smtClean="0">
                <a:latin typeface="Courier New" pitchFamily="49" charset="0"/>
              </a:rPr>
              <a:t>ghij</a:t>
            </a:r>
            <a:r>
              <a:rPr lang="en-US" sz="2500" dirty="0" smtClean="0"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kl</a:t>
            </a:r>
            <a:r>
              <a:rPr lang="en-US" sz="2500" dirty="0" smtClean="0">
                <a:latin typeface="Courier New" pitchFamily="49" charset="0"/>
              </a:rPr>
              <a:t>}m		(false)	</a:t>
            </a:r>
          </a:p>
          <a:p>
            <a:pPr lvl="2">
              <a:buFont typeface="Wingdings" pitchFamily="2" charset="2"/>
              <a:buNone/>
            </a:pPr>
            <a:r>
              <a:rPr lang="en-US" sz="2500" dirty="0" smtClean="0">
                <a:latin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</a:rPr>
              <a:t>abc</a:t>
            </a:r>
            <a:r>
              <a:rPr lang="en-US" sz="2500" dirty="0" smtClean="0">
                <a:latin typeface="Courier New" pitchFamily="49" charset="0"/>
              </a:rPr>
              <a:t>{def}</a:t>
            </a:r>
            <a:r>
              <a:rPr lang="en-US" sz="2500" dirty="0" smtClean="0">
                <a:solidFill>
                  <a:srgbClr val="C00000"/>
                </a:solidFill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ghij</a:t>
            </a:r>
            <a:r>
              <a:rPr lang="en-US" sz="2500" dirty="0" smtClean="0">
                <a:latin typeface="Courier New" pitchFamily="49" charset="0"/>
              </a:rPr>
              <a:t>{</a:t>
            </a:r>
            <a:r>
              <a:rPr lang="en-US" sz="2500" dirty="0" err="1" smtClean="0">
                <a:latin typeface="Courier New" pitchFamily="49" charset="0"/>
              </a:rPr>
              <a:t>kl</a:t>
            </a:r>
            <a:r>
              <a:rPr lang="en-US" sz="2500" dirty="0" smtClean="0">
                <a:latin typeface="Courier New" pitchFamily="49" charset="0"/>
              </a:rPr>
              <a:t>}m		(false)</a:t>
            </a:r>
            <a:endParaRPr lang="en-US" sz="2800" dirty="0" smtClean="0"/>
          </a:p>
          <a:p>
            <a:r>
              <a:rPr lang="en-US" sz="2800" dirty="0" err="1" smtClean="0"/>
              <a:t>Riconoscere</a:t>
            </a:r>
            <a:r>
              <a:rPr lang="en-US" sz="2800" dirty="0" smtClean="0"/>
              <a:t> </a:t>
            </a:r>
            <a:r>
              <a:rPr lang="en-US" sz="2800" dirty="0" err="1" smtClean="0"/>
              <a:t>stringhe</a:t>
            </a:r>
            <a:r>
              <a:rPr lang="en-US" sz="2800" dirty="0" smtClean="0"/>
              <a:t> palindrome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500" dirty="0" err="1" smtClean="0">
                <a:latin typeface="Courier New" pitchFamily="49" charset="0"/>
              </a:rPr>
              <a:t>abcdcba</a:t>
            </a:r>
            <a:endParaRPr lang="en-US" sz="2500" dirty="0" smtClean="0">
              <a:latin typeface="Courier New" pitchFamily="49" charset="0"/>
            </a:endParaRPr>
          </a:p>
          <a:p>
            <a:r>
              <a:rPr lang="en-US" sz="2800" dirty="0" err="1" smtClean="0"/>
              <a:t>Valutare</a:t>
            </a:r>
            <a:r>
              <a:rPr lang="en-US" sz="2800" dirty="0" smtClean="0"/>
              <a:t> </a:t>
            </a:r>
            <a:r>
              <a:rPr lang="en-US" sz="2800" dirty="0" err="1" smtClean="0"/>
              <a:t>espressioni</a:t>
            </a:r>
            <a:r>
              <a:rPr lang="en-US" sz="2800" dirty="0" smtClean="0"/>
              <a:t> </a:t>
            </a:r>
            <a:r>
              <a:rPr lang="en-US" sz="2800" dirty="0" err="1" smtClean="0"/>
              <a:t>postfisse</a:t>
            </a:r>
            <a:endParaRPr lang="en-US" sz="2800" dirty="0" smtClean="0"/>
          </a:p>
          <a:p>
            <a:pPr>
              <a:buNone/>
            </a:pPr>
            <a:r>
              <a:rPr lang="en-US" sz="2600" dirty="0" smtClean="0">
                <a:latin typeface="Courier New" pitchFamily="49" charset="0"/>
              </a:rPr>
              <a:t>	  	</a:t>
            </a:r>
            <a:r>
              <a:rPr lang="en-US" sz="2500" dirty="0" smtClean="0">
                <a:latin typeface="Courier New" pitchFamily="49" charset="0"/>
              </a:rPr>
              <a:t>2 3 4 + *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Tipo di dato Pila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dirty="0" err="1" smtClean="0"/>
              <a:t>nel</a:t>
            </a:r>
            <a:r>
              <a:rPr lang="en-US" dirty="0" smtClean="0"/>
              <a:t> package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evitata</a:t>
            </a:r>
            <a:r>
              <a:rPr lang="en-US" dirty="0" smtClean="0"/>
              <a:t> </a:t>
            </a:r>
            <a:r>
              <a:rPr lang="en-US" dirty="0" err="1" smtClean="0"/>
              <a:t>poiché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sottoclasse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 smtClean="0"/>
              <a:t> e </a:t>
            </a:r>
            <a:r>
              <a:rPr lang="en-US" dirty="0" err="1" smtClean="0"/>
              <a:t>perciò</a:t>
            </a:r>
            <a:r>
              <a:rPr lang="en-US" dirty="0" smtClean="0"/>
              <a:t> </a:t>
            </a:r>
            <a:r>
              <a:rPr lang="en-US" dirty="0" err="1" smtClean="0"/>
              <a:t>consente</a:t>
            </a:r>
            <a:r>
              <a:rPr lang="en-US" dirty="0" smtClean="0"/>
              <a:t> </a:t>
            </a:r>
            <a:r>
              <a:rPr lang="en-US" dirty="0" err="1" smtClean="0"/>
              <a:t>l’esecuzione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operazioni</a:t>
            </a:r>
            <a:r>
              <a:rPr lang="en-US" dirty="0" smtClean="0"/>
              <a:t> non-stack. 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Stacks</a:t>
            </a:r>
            <a:r>
              <a:rPr lang="it-IT" dirty="0" smtClean="0"/>
              <a:t> in Java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Le classi generiche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</a:t>
            </a:r>
            <a:r>
              <a:rPr lang="it-IT" dirty="0" err="1" smtClean="0"/>
              <a:t>e</a:t>
            </a:r>
            <a:r>
              <a:rPr lang="it-IT" dirty="0" smtClean="0"/>
              <a:t>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sono sostanzialmente equivalenti, ma:</a:t>
            </a:r>
          </a:p>
          <a:p>
            <a:r>
              <a:rPr lang="it-IT" dirty="0" smtClean="0"/>
              <a:t>I metodi di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sono </a:t>
            </a:r>
            <a:r>
              <a:rPr lang="it-IT" b="1" dirty="0" smtClean="0"/>
              <a:t>sincronizzati</a:t>
            </a:r>
            <a:r>
              <a:rPr lang="it-IT" dirty="0" smtClean="0"/>
              <a:t>, mentre quelli di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non lo sono. Quindi se il programma è </a:t>
            </a:r>
            <a:r>
              <a:rPr lang="it-IT" b="1" dirty="0" smtClean="0"/>
              <a:t>concorrente</a:t>
            </a:r>
            <a:r>
              <a:rPr lang="it-IT" dirty="0" smtClean="0"/>
              <a:t> (cioè usa il </a:t>
            </a:r>
            <a:r>
              <a:rPr lang="it-IT" b="1" dirty="0" smtClean="0"/>
              <a:t>multi-threading</a:t>
            </a:r>
            <a:r>
              <a:rPr lang="it-IT" dirty="0" smtClean="0"/>
              <a:t> di Java) è opportuno usare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, altrimenti converrebbe </a:t>
            </a:r>
            <a:r>
              <a:rPr lang="it-IT" b="1" dirty="0" err="1" smtClean="0"/>
              <a:t>ArrayList</a:t>
            </a:r>
            <a:r>
              <a:rPr lang="it-IT" b="1" dirty="0" smtClean="0"/>
              <a:t>&lt;E&gt;</a:t>
            </a:r>
            <a:r>
              <a:rPr lang="it-IT" dirty="0" smtClean="0"/>
              <a:t> perché più efficiente. </a:t>
            </a:r>
          </a:p>
          <a:p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fornisce, con opportuni metodi e costruttori, un controllo maggiore sulla </a:t>
            </a:r>
            <a:r>
              <a:rPr lang="it-IT" b="1" dirty="0" smtClean="0"/>
              <a:t>capacità</a:t>
            </a:r>
            <a:r>
              <a:rPr lang="it-IT" dirty="0" smtClean="0"/>
              <a:t>, cioè la dimensione dell'</a:t>
            </a:r>
            <a:r>
              <a:rPr lang="it-IT" dirty="0" err="1" smtClean="0"/>
              <a:t>array</a:t>
            </a:r>
            <a:r>
              <a:rPr lang="it-IT" dirty="0" smtClean="0"/>
              <a:t> soggiacente. </a:t>
            </a:r>
          </a:p>
          <a:p>
            <a:r>
              <a:rPr lang="it-IT" dirty="0" smtClean="0"/>
              <a:t>Per motivi storici, </a:t>
            </a:r>
            <a:r>
              <a:rPr lang="it-IT" b="1" dirty="0" err="1" smtClean="0"/>
              <a:t>Vector</a:t>
            </a:r>
            <a:r>
              <a:rPr lang="it-IT" b="1" dirty="0" smtClean="0"/>
              <a:t>&lt;E&gt;</a:t>
            </a:r>
            <a:r>
              <a:rPr lang="it-IT" dirty="0" smtClean="0"/>
              <a:t> fornisce più metodi con nomi diversi per manipolare gli elementi di un vettore.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Approfondimento: </a:t>
            </a:r>
            <a:r>
              <a:rPr lang="it-IT" sz="2800" dirty="0" err="1" smtClean="0"/>
              <a:t>Vector</a:t>
            </a:r>
            <a:r>
              <a:rPr lang="it-IT" sz="2800" dirty="0" smtClean="0"/>
              <a:t>&lt;E&gt; vs </a:t>
            </a:r>
            <a:r>
              <a:rPr lang="it-IT" sz="2800" dirty="0" err="1" smtClean="0"/>
              <a:t>ArrayList</a:t>
            </a:r>
            <a:r>
              <a:rPr lang="it-IT" sz="2800" dirty="0" smtClean="0"/>
              <a:t>&lt;E&gt;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costruttori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permettono di specificare la capacità iniziale del vettore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dirty="0" smtClean="0"/>
              <a:t>) e il valore da usare per aumentare la  capacità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dirty="0" smtClean="0"/>
              <a:t>) quando necessario.</a:t>
            </a:r>
          </a:p>
          <a:p>
            <a:pPr lvl="1"/>
            <a:r>
              <a:rPr lang="it-IT" dirty="0" smtClean="0"/>
              <a:t>Se 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b="1" dirty="0" smtClean="0"/>
              <a:t> == 0</a:t>
            </a:r>
            <a:r>
              <a:rPr lang="it-IT" dirty="0" smtClean="0"/>
              <a:t>), il nuovo </a:t>
            </a:r>
            <a:r>
              <a:rPr lang="it-IT" dirty="0" err="1" smtClean="0"/>
              <a:t>array</a:t>
            </a:r>
            <a:r>
              <a:rPr lang="it-IT" dirty="0" smtClean="0"/>
              <a:t> avrà capacità doppia rispetto all'attuale.</a:t>
            </a:r>
          </a:p>
          <a:p>
            <a:r>
              <a:rPr lang="it-IT" dirty="0" smtClean="0"/>
              <a:t>I costruttori 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it-IT" dirty="0" smtClean="0"/>
              <a:t>permettono di specificare solo la capacità iniziale del vettore. </a:t>
            </a:r>
          </a:p>
          <a:p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err="1" smtClean="0"/>
              <a:t>Vector</a:t>
            </a:r>
            <a:r>
              <a:rPr lang="it-IT" sz="2800" dirty="0" smtClean="0"/>
              <a:t>&lt;E&gt; vs </a:t>
            </a:r>
            <a:r>
              <a:rPr lang="it-IT" sz="2800" dirty="0" err="1" smtClean="0"/>
              <a:t>ArrayList</a:t>
            </a:r>
            <a:r>
              <a:rPr lang="it-IT" sz="2800" dirty="0" smtClean="0"/>
              <a:t>&lt;E&gt;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vuoto, con i parametri specificati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,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capacityIncrement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default: capacityIncrement==0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default: initialCapacity==10 e capacityIncrement==0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()</a:t>
            </a:r>
          </a:p>
          <a:p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con la capacità iniziale indicata 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/* crea un vettore vuoto; */</a:t>
            </a:r>
          </a:p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()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Vector</a:t>
            </a:r>
            <a:r>
              <a:rPr lang="it-IT" sz="2800" dirty="0" smtClean="0"/>
              <a:t>&lt;E&gt; vs </a:t>
            </a:r>
            <a:r>
              <a:rPr lang="it-IT" sz="2800" dirty="0" err="1" smtClean="0"/>
              <a:t>ArrayList</a:t>
            </a:r>
            <a:r>
              <a:rPr lang="it-IT" sz="2800" dirty="0" smtClean="0"/>
              <a:t>&lt;E&gt;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1581</Words>
  <Application>Microsoft Office PowerPoint</Application>
  <PresentationFormat>Presentazione su schermo (4:3)</PresentationFormat>
  <Paragraphs>236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BrainstrmSess</vt:lpstr>
      <vt:lpstr>Università degli Studi dell’Aquila</vt:lpstr>
      <vt:lpstr>Tipo di dato Pila (Stack)</vt:lpstr>
      <vt:lpstr>Tipo di dato Stack</vt:lpstr>
      <vt:lpstr>Tipo di dato Pila</vt:lpstr>
      <vt:lpstr>Tipo di dato Pila</vt:lpstr>
      <vt:lpstr>Stacks in Java</vt:lpstr>
      <vt:lpstr>Approfondimento: Vector&lt;E&gt; vs ArrayList&lt;E&gt;</vt:lpstr>
      <vt:lpstr>Vector&lt;E&gt; vs ArrayList&lt;E&gt;</vt:lpstr>
      <vt:lpstr>Vector&lt;E&gt; vs ArrayList&lt;E&gt;</vt:lpstr>
      <vt:lpstr>L’interfaccia Stack</vt:lpstr>
      <vt:lpstr>Implementazioni</vt:lpstr>
      <vt:lpstr>Javadoc (breve introduzione)</vt:lpstr>
      <vt:lpstr>Javadoc (breve introduzione)</vt:lpstr>
      <vt:lpstr>Javadoc (breve introduzione)</vt:lpstr>
      <vt:lpstr>Javadoc (breve introduzione)</vt:lpstr>
      <vt:lpstr>Javadoc (breve introduzione):  un esempio completo</vt:lpstr>
      <vt:lpstr>Javadoc (breve introduzione)</vt:lpstr>
      <vt:lpstr>Javadoc (breve introduzione): i tag</vt:lpstr>
      <vt:lpstr>Javadoc (breve introduzione): i tag per le classi</vt:lpstr>
      <vt:lpstr>Javadoc (breve introduzione): i tag per i metodi</vt:lpstr>
      <vt:lpstr>Javadoc (breve introduzione): i tag per i metodi</vt:lpstr>
      <vt:lpstr>Javadoc (breve introduzione): la compilazione</vt:lpstr>
      <vt:lpstr>Javadoc (breve introduzione): la compilazione</vt:lpstr>
      <vt:lpstr>Javadoc (breve introduzione): la compilazione</vt:lpstr>
      <vt:lpstr>Tipo di dato Coda</vt:lpstr>
      <vt:lpstr>Tipo di dato Coda</vt:lpstr>
      <vt:lpstr>Tipo di dato Queue</vt:lpstr>
      <vt:lpstr>L’interfaccia Coda</vt:lpstr>
      <vt:lpstr>Implementazioni</vt:lpstr>
      <vt:lpstr>L’interfaccia Queue&lt;E&gt; (JCF)</vt:lpstr>
      <vt:lpstr>L’interfaccia Queue&lt;E&gt; (JCF)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2015-10-28T20:17:25Z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